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slide" Target="slides/slide18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24" Type="http://schemas.openxmlformats.org/officeDocument/2006/relationships/slide" Target="slides/slide20.xml"/><Relationship Id="rId12" Type="http://schemas.openxmlformats.org/officeDocument/2006/relationships/slide" Target="slides/slide8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3.jp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jp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“In particular, it’s interesting to note that the ears of the elephant calf are strongly activated: this is probably how the network can tell the difference between African and Indian elephants.</a:t>
            </a:r>
            <a:endParaRPr/>
          </a:p>
        </p:txBody>
      </p:sp>
      <p:sp>
        <p:nvSpPr>
          <p:cNvPr id="200" name="Google Shape;200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1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" name="Google Shape;63;p1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4" name="Google Shape;64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jpg"/><Relationship Id="rId4" Type="http://schemas.openxmlformats.org/officeDocument/2006/relationships/image" Target="../media/image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hyperlink" Target="http://www.jmlr.org/papers/volume18/17-716/17-716.pdf" TargetMode="External"/><Relationship Id="rId7" Type="http://schemas.openxmlformats.org/officeDocument/2006/relationships/hyperlink" Target="https://youtu.be/sl78EgrT4TY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gif"/><Relationship Id="rId4" Type="http://schemas.openxmlformats.org/officeDocument/2006/relationships/hyperlink" Target="https://github.com/MAIF/shapash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colab.research.google.com/drive/1ZWr8d90JB7OjxVLX5jfhJ3TFSIfHluPM?usp=sharing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colab.research.google.com/drive/1ZWr8d90JB7OjxVLX5jfhJ3TFSIfHluPM?usp=sharing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youtu.be/4oXFEDoEcAk" TargetMode="External"/><Relationship Id="rId4" Type="http://schemas.openxmlformats.org/officeDocument/2006/relationships/image" Target="../media/image15.png"/><Relationship Id="rId5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ctrTitle"/>
          </p:nvPr>
        </p:nvSpPr>
        <p:spPr>
          <a:xfrm>
            <a:off x="1524000" y="964708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Calibri"/>
              <a:buNone/>
            </a:pPr>
            <a:r>
              <a:rPr lang="en-US">
                <a:solidFill>
                  <a:schemeClr val="accent1"/>
                </a:solidFill>
              </a:rPr>
              <a:t>Class 17: Explainable and Interpretable AI</a:t>
            </a:r>
            <a:endParaRPr/>
          </a:p>
        </p:txBody>
      </p:sp>
      <p:sp>
        <p:nvSpPr>
          <p:cNvPr id="91" name="Google Shape;91;p1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None/>
            </a:pPr>
            <a:r>
              <a:rPr lang="en-US">
                <a:solidFill>
                  <a:srgbClr val="7F7F7F"/>
                </a:solidFill>
              </a:rPr>
              <a:t>MGSC 310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2400"/>
              <a:buNone/>
            </a:pPr>
            <a:r>
              <a:rPr lang="en-US">
                <a:solidFill>
                  <a:srgbClr val="7F7F7F"/>
                </a:solidFill>
              </a:rPr>
              <a:t>Ben Labaschin</a:t>
            </a:r>
            <a:endParaRPr>
              <a:solidFill>
                <a:srgbClr val="7F7F7F"/>
              </a:solidFill>
            </a:endParaRPr>
          </a:p>
        </p:txBody>
      </p:sp>
      <p:sp>
        <p:nvSpPr>
          <p:cNvPr id="92" name="Google Shape;92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23"/>
          <p:cNvPicPr preferRelativeResize="0"/>
          <p:nvPr/>
        </p:nvPicPr>
        <p:blipFill rotWithShape="1">
          <a:blip r:embed="rId3">
            <a:alphaModFix/>
          </a:blip>
          <a:srcRect b="10207" l="0" r="0" t="0"/>
          <a:stretch/>
        </p:blipFill>
        <p:spPr>
          <a:xfrm>
            <a:off x="1822216" y="927099"/>
            <a:ext cx="8521326" cy="5742641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3"/>
          <p:cNvSpPr txBox="1"/>
          <p:nvPr/>
        </p:nvSpPr>
        <p:spPr>
          <a:xfrm>
            <a:off x="1405078" y="382119"/>
            <a:ext cx="8938464" cy="1089959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 fontScale="975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r>
              <a:rPr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Vizualizing heatmap to discover what part of an image results in the classification of elephants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4"/>
          <p:cNvSpPr txBox="1"/>
          <p:nvPr/>
        </p:nvSpPr>
        <p:spPr>
          <a:xfrm>
            <a:off x="1013609" y="5749203"/>
            <a:ext cx="10515600" cy="11087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2000"/>
              <a:buFont typeface="Calibri"/>
              <a:buNone/>
            </a:pPr>
            <a:r>
              <a:rPr lang="en-US" sz="2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https://www.lakera.ai/insights/the-computer-vision-bias-trilogy-shortcut-learning</a:t>
            </a:r>
            <a:endParaRPr/>
          </a:p>
        </p:txBody>
      </p:sp>
      <p:sp>
        <p:nvSpPr>
          <p:cNvPr id="209" name="Google Shape;209;p24"/>
          <p:cNvSpPr txBox="1"/>
          <p:nvPr/>
        </p:nvSpPr>
        <p:spPr>
          <a:xfrm>
            <a:off x="818161" y="0"/>
            <a:ext cx="10906496" cy="11733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sz="44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What Does Your Model Do Out of Domain?</a:t>
            </a:r>
            <a:endParaRPr/>
          </a:p>
        </p:txBody>
      </p:sp>
      <p:pic>
        <p:nvPicPr>
          <p:cNvPr id="210" name="Google Shape;21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0868" y="1173321"/>
            <a:ext cx="7885036" cy="4452858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4"/>
          <p:cNvSpPr txBox="1"/>
          <p:nvPr/>
        </p:nvSpPr>
        <p:spPr>
          <a:xfrm>
            <a:off x="9395967" y="1173321"/>
            <a:ext cx="2213831" cy="12958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Models often learn “shortcuts” rather than general rules</a:t>
            </a:r>
            <a:endParaRPr/>
          </a:p>
        </p:txBody>
      </p:sp>
      <p:sp>
        <p:nvSpPr>
          <p:cNvPr id="212" name="Google Shape;212;p24"/>
          <p:cNvSpPr txBox="1"/>
          <p:nvPr/>
        </p:nvSpPr>
        <p:spPr>
          <a:xfrm>
            <a:off x="9395966" y="3041505"/>
            <a:ext cx="2470686" cy="16005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By testing your model in novel scenarios we can see whether its actually learning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5"/>
          <p:cNvSpPr txBox="1"/>
          <p:nvPr/>
        </p:nvSpPr>
        <p:spPr>
          <a:xfrm>
            <a:off x="1013609" y="5749203"/>
            <a:ext cx="10515600" cy="11087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2000"/>
              <a:buFont typeface="Calibri"/>
              <a:buNone/>
            </a:pPr>
            <a:r>
              <a:rPr lang="en-US" sz="2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Source: https://rocknrollnerd.github.io/ml/2015/05/27/leopard-sofa.html</a:t>
            </a:r>
            <a:endParaRPr sz="2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5"/>
          <p:cNvSpPr txBox="1"/>
          <p:nvPr/>
        </p:nvSpPr>
        <p:spPr>
          <a:xfrm>
            <a:off x="838200" y="174713"/>
            <a:ext cx="10906496" cy="11733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sz="44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Avoiding Shortcut Learning</a:t>
            </a:r>
            <a:endParaRPr/>
          </a:p>
        </p:txBody>
      </p:sp>
      <p:pic>
        <p:nvPicPr>
          <p:cNvPr id="219" name="Google Shape;219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4594" y="1573935"/>
            <a:ext cx="7692813" cy="3270773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5"/>
          <p:cNvSpPr txBox="1"/>
          <p:nvPr/>
        </p:nvSpPr>
        <p:spPr>
          <a:xfrm>
            <a:off x="8347646" y="1713915"/>
            <a:ext cx="3181563" cy="34301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Models have improved since then, but the lesson for ML is clear: avoid shortcut learning</a:t>
            </a:r>
            <a:endParaRPr/>
          </a:p>
          <a:p>
            <a:pPr indent="-342900" lvl="0" marL="34290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How? Test prediction out of distribution!</a:t>
            </a:r>
            <a:endParaRPr/>
          </a:p>
          <a:p>
            <a:pPr indent="-342900" lvl="0" marL="34290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I.e. how does the model perform on total novel situations.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6"/>
          <p:cNvSpPr txBox="1"/>
          <p:nvPr/>
        </p:nvSpPr>
        <p:spPr>
          <a:xfrm>
            <a:off x="621475" y="287814"/>
            <a:ext cx="9144000" cy="11263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Class 17: Outline</a:t>
            </a:r>
            <a:endParaRPr/>
          </a:p>
        </p:txBody>
      </p:sp>
      <p:sp>
        <p:nvSpPr>
          <p:cNvPr id="226" name="Google Shape;226;p26"/>
          <p:cNvSpPr txBox="1"/>
          <p:nvPr/>
        </p:nvSpPr>
        <p:spPr>
          <a:xfrm>
            <a:off x="621475" y="1273303"/>
            <a:ext cx="8257830" cy="37379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Model Interpretability</a:t>
            </a:r>
            <a:endParaRPr/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Local and Global Model Interpretability</a:t>
            </a:r>
            <a:endParaRPr/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Feature Importance</a:t>
            </a:r>
            <a:endParaRPr/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Explaining Random Forests with Random Forest Explainer </a:t>
            </a:r>
            <a:endParaRPr/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Explainable RFs Lab</a:t>
            </a:r>
            <a:endParaRPr sz="20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7350" lvl="1" marL="9715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7"/>
          <p:cNvSpPr txBox="1"/>
          <p:nvPr/>
        </p:nvSpPr>
        <p:spPr>
          <a:xfrm>
            <a:off x="582728" y="0"/>
            <a:ext cx="10343576" cy="11263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Local and Global Interpretability</a:t>
            </a:r>
            <a:endParaRPr/>
          </a:p>
        </p:txBody>
      </p:sp>
      <p:sp>
        <p:nvSpPr>
          <p:cNvPr id="233" name="Google Shape;233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4" name="Google Shape;234;p27"/>
          <p:cNvSpPr txBox="1"/>
          <p:nvPr/>
        </p:nvSpPr>
        <p:spPr>
          <a:xfrm>
            <a:off x="582728" y="1101468"/>
            <a:ext cx="6853496" cy="24826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Global Interpretability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refers to methods that help understand why a model or algorithm makes certain decisions on average. Global interpretability is based on a holistic view of variables, parameters and structure of the model. </a:t>
            </a:r>
            <a:endParaRPr/>
          </a:p>
        </p:txBody>
      </p:sp>
      <p:pic>
        <p:nvPicPr>
          <p:cNvPr descr="5 Charts That Explain the Global Economy in 2018 – IMF Blog" id="235" name="Google Shape;235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21385" y="1228688"/>
            <a:ext cx="3902529" cy="22866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s it easy to explain? Local explainability | by Dina Berenbaum | Towards  Data Science" id="236" name="Google Shape;236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21385" y="3789063"/>
            <a:ext cx="3584621" cy="238901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7"/>
          <p:cNvSpPr txBox="1"/>
          <p:nvPr/>
        </p:nvSpPr>
        <p:spPr>
          <a:xfrm>
            <a:off x="785994" y="3996534"/>
            <a:ext cx="6094638" cy="19740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Local Interpretability 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refers to methods that zoom in on a particular observation and explain why the algorithm chose a result for that specific observations.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0834" y="3288401"/>
            <a:ext cx="2403907" cy="1899741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8"/>
          <p:cNvSpPr txBox="1"/>
          <p:nvPr/>
        </p:nvSpPr>
        <p:spPr>
          <a:xfrm>
            <a:off x="609600" y="228600"/>
            <a:ext cx="9829800" cy="523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What is Explainable AI?</a:t>
            </a:r>
            <a:endParaRPr/>
          </a:p>
        </p:txBody>
      </p:sp>
      <p:sp>
        <p:nvSpPr>
          <p:cNvPr id="244" name="Google Shape;244;p28"/>
          <p:cNvSpPr txBox="1"/>
          <p:nvPr/>
        </p:nvSpPr>
        <p:spPr>
          <a:xfrm>
            <a:off x="813734" y="2579939"/>
            <a:ext cx="3965159" cy="9629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Global feature importance </a:t>
            </a:r>
            <a:endParaRPr/>
          </a:p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(Which variables drive the results)</a:t>
            </a:r>
            <a:endParaRPr/>
          </a:p>
        </p:txBody>
      </p:sp>
      <p:pic>
        <p:nvPicPr>
          <p:cNvPr id="245" name="Google Shape;245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53276" y="3429000"/>
            <a:ext cx="2598920" cy="1732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107612" y="3214629"/>
            <a:ext cx="4430709" cy="2643701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8"/>
          <p:cNvSpPr txBox="1"/>
          <p:nvPr/>
        </p:nvSpPr>
        <p:spPr>
          <a:xfrm>
            <a:off x="8543745" y="684312"/>
            <a:ext cx="2923581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Maybe our models are too complicated? Angelino, Larus-Stone, Alabi, Seltzer, and Rudin. </a:t>
            </a: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 Certifiably Optimal Rule Lists for Categorical Data</a:t>
            </a: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en-US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JMLR</a:t>
            </a: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2018. </a:t>
            </a:r>
            <a:r>
              <a:rPr lang="en-US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https://youtu.be/sl78EgrT4TY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8"/>
          <p:cNvSpPr txBox="1"/>
          <p:nvPr/>
        </p:nvSpPr>
        <p:spPr>
          <a:xfrm>
            <a:off x="278867" y="891729"/>
            <a:ext cx="8153400" cy="9629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Explainable AI is artificial intelligence where an extra step has been taken such that the computer’s decisions can be understood by a human</a:t>
            </a:r>
            <a:endParaRPr/>
          </a:p>
          <a:p>
            <a:pPr indent="-342900" lvl="0" marL="342900" marR="0" rtl="0" algn="l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Often start with a black box model and ask computer to “explain”</a:t>
            </a:r>
            <a:endParaRPr/>
          </a:p>
        </p:txBody>
      </p:sp>
      <p:sp>
        <p:nvSpPr>
          <p:cNvPr id="249" name="Google Shape;249;p28"/>
          <p:cNvSpPr txBox="1"/>
          <p:nvPr/>
        </p:nvSpPr>
        <p:spPr>
          <a:xfrm>
            <a:off x="6096000" y="2512699"/>
            <a:ext cx="6141595" cy="9629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Local feature importance </a:t>
            </a:r>
            <a:endParaRPr/>
          </a:p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(Explain prediction for a given obs)</a:t>
            </a:r>
            <a:endParaRPr/>
          </a:p>
        </p:txBody>
      </p:sp>
      <p:sp>
        <p:nvSpPr>
          <p:cNvPr id="250" name="Google Shape;250;p28"/>
          <p:cNvSpPr txBox="1"/>
          <p:nvPr/>
        </p:nvSpPr>
        <p:spPr>
          <a:xfrm>
            <a:off x="776896" y="5259838"/>
            <a:ext cx="188383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Variable Importance</a:t>
            </a:r>
            <a:endParaRPr sz="14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8"/>
          <p:cNvSpPr txBox="1"/>
          <p:nvPr/>
        </p:nvSpPr>
        <p:spPr>
          <a:xfrm>
            <a:off x="3324602" y="5250271"/>
            <a:ext cx="188383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Partial dependence </a:t>
            </a:r>
            <a:endParaRPr sz="14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28"/>
          <p:cNvSpPr txBox="1"/>
          <p:nvPr/>
        </p:nvSpPr>
        <p:spPr>
          <a:xfrm>
            <a:off x="8309428" y="5865911"/>
            <a:ext cx="188383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Shapley plots</a:t>
            </a:r>
            <a:endParaRPr sz="14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aphical user interface&#10;&#10;Description automatically generated" id="257" name="Google Shape;25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7921" y="900521"/>
            <a:ext cx="8248046" cy="4426451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9"/>
          <p:cNvSpPr txBox="1"/>
          <p:nvPr/>
        </p:nvSpPr>
        <p:spPr>
          <a:xfrm>
            <a:off x="420557" y="5772813"/>
            <a:ext cx="658933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https://github.com/MAIF/shapash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29"/>
          <p:cNvSpPr txBox="1"/>
          <p:nvPr/>
        </p:nvSpPr>
        <p:spPr>
          <a:xfrm>
            <a:off x="609600" y="228600"/>
            <a:ext cx="9829800" cy="523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AI “Dashboards” Are Often Employed to Explain Predictions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0"/>
          <p:cNvSpPr txBox="1"/>
          <p:nvPr/>
        </p:nvSpPr>
        <p:spPr>
          <a:xfrm>
            <a:off x="621475" y="287814"/>
            <a:ext cx="9144000" cy="11263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Class 17: Outline</a:t>
            </a:r>
            <a:endParaRPr/>
          </a:p>
        </p:txBody>
      </p:sp>
      <p:sp>
        <p:nvSpPr>
          <p:cNvPr id="265" name="Google Shape;265;p30"/>
          <p:cNvSpPr txBox="1"/>
          <p:nvPr/>
        </p:nvSpPr>
        <p:spPr>
          <a:xfrm>
            <a:off x="621475" y="1273303"/>
            <a:ext cx="8257800" cy="25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Model Interpretability</a:t>
            </a:r>
            <a:endParaRPr/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Local and Global Model Interpretability</a:t>
            </a:r>
            <a:endParaRPr/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Feature Importance</a:t>
            </a:r>
            <a:endParaRPr sz="20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7350" lvl="1" marL="9715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1"/>
          <p:cNvSpPr txBox="1"/>
          <p:nvPr/>
        </p:nvSpPr>
        <p:spPr>
          <a:xfrm>
            <a:off x="582728" y="0"/>
            <a:ext cx="10771072" cy="11263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alibri"/>
              <a:buNone/>
            </a:pPr>
            <a:r>
              <a:rPr lang="en-US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Global Interpretability: Permutation Feature Importance</a:t>
            </a:r>
            <a:endParaRPr/>
          </a:p>
        </p:txBody>
      </p:sp>
      <p:sp>
        <p:nvSpPr>
          <p:cNvPr id="272" name="Google Shape;272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3" name="Google Shape;273;p31"/>
          <p:cNvSpPr txBox="1"/>
          <p:nvPr/>
        </p:nvSpPr>
        <p:spPr>
          <a:xfrm>
            <a:off x="468085" y="1126316"/>
            <a:ext cx="6699183" cy="19080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the </a:t>
            </a:r>
            <a:r>
              <a:rPr lang="en-US" sz="2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code</a:t>
            </a: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!</a:t>
            </a:r>
            <a:endParaRPr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31"/>
          <p:cNvSpPr txBox="1"/>
          <p:nvPr/>
        </p:nvSpPr>
        <p:spPr>
          <a:xfrm>
            <a:off x="0" y="4160655"/>
            <a:ext cx="6558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9144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2"/>
          <p:cNvSpPr txBox="1"/>
          <p:nvPr/>
        </p:nvSpPr>
        <p:spPr>
          <a:xfrm>
            <a:off x="582728" y="0"/>
            <a:ext cx="10343576" cy="11263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alibri"/>
              <a:buNone/>
            </a:pPr>
            <a:r>
              <a:rPr lang="en-US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Global Interpretability: Partial Dependence Plots (PDPs)</a:t>
            </a:r>
            <a:endParaRPr/>
          </a:p>
        </p:txBody>
      </p:sp>
      <p:sp>
        <p:nvSpPr>
          <p:cNvPr id="280" name="Google Shape;280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1" name="Google Shape;281;p32"/>
          <p:cNvSpPr txBox="1"/>
          <p:nvPr/>
        </p:nvSpPr>
        <p:spPr>
          <a:xfrm>
            <a:off x="468085" y="1126316"/>
            <a:ext cx="6699300" cy="19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the </a:t>
            </a:r>
            <a:r>
              <a:rPr lang="en-US" sz="2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code</a:t>
            </a: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!</a:t>
            </a:r>
            <a:endParaRPr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/>
        </p:nvSpPr>
        <p:spPr>
          <a:xfrm>
            <a:off x="621475" y="287814"/>
            <a:ext cx="9144000" cy="11263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b="0" i="0" lang="en-US" sz="4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Class 1</a:t>
            </a:r>
            <a:r>
              <a:rPr lang="en-US" sz="4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b="0" i="0" lang="en-US" sz="4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: Outline</a:t>
            </a:r>
            <a:endParaRPr/>
          </a:p>
        </p:txBody>
      </p:sp>
      <p:sp>
        <p:nvSpPr>
          <p:cNvPr id="98" name="Google Shape;98;p15"/>
          <p:cNvSpPr txBox="1"/>
          <p:nvPr/>
        </p:nvSpPr>
        <p:spPr>
          <a:xfrm>
            <a:off x="621475" y="1273303"/>
            <a:ext cx="8257800" cy="30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Model Interpretability</a:t>
            </a:r>
            <a:endParaRPr/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Local and Global Model Interpretability</a:t>
            </a:r>
            <a:endParaRPr/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Feature Importance</a:t>
            </a:r>
            <a:endParaRPr/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Explainable RFs Lab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7350" lvl="1" marL="9715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3"/>
          <p:cNvSpPr txBox="1"/>
          <p:nvPr/>
        </p:nvSpPr>
        <p:spPr>
          <a:xfrm>
            <a:off x="582727" y="-1"/>
            <a:ext cx="10942731" cy="11656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</a:pPr>
            <a:r>
              <a:rPr lang="en-US" sz="32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Counterpoint From Cynthia Rudin: Don’t Do This</a:t>
            </a:r>
            <a:endParaRPr/>
          </a:p>
        </p:txBody>
      </p:sp>
      <p:sp>
        <p:nvSpPr>
          <p:cNvPr id="287" name="Google Shape;287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8" name="Google Shape;288;p33"/>
          <p:cNvSpPr txBox="1"/>
          <p:nvPr/>
        </p:nvSpPr>
        <p:spPr>
          <a:xfrm>
            <a:off x="339163" y="4793593"/>
            <a:ext cx="58869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Cynthia’s Point: Use Simple, Interpretable Models Instead of Complex, Explainable Ones</a:t>
            </a:r>
            <a:endParaRPr/>
          </a:p>
          <a:p>
            <a:pPr indent="-342900" lvl="0" marL="34290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 clear which approach is best</a:t>
            </a:r>
            <a:endParaRPr/>
          </a:p>
          <a:p>
            <a:pPr indent="-342900" lvl="0" marL="34290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https://youtu.be/4oXFEDoEcAk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9" name="Google Shape;289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10985" y="1647045"/>
            <a:ext cx="4469687" cy="44641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54691" y="1311893"/>
            <a:ext cx="5315494" cy="30032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/>
        </p:nvSpPr>
        <p:spPr>
          <a:xfrm>
            <a:off x="685800" y="228600"/>
            <a:ext cx="8686800" cy="584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Why Do We Care About Explainable AI?</a:t>
            </a:r>
            <a:endParaRPr/>
          </a:p>
        </p:txBody>
      </p:sp>
      <p:pic>
        <p:nvPicPr>
          <p:cNvPr id="105" name="Google Shape;10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0583" y="2779391"/>
            <a:ext cx="2453217" cy="3097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63278" y="2795311"/>
            <a:ext cx="2944604" cy="3300212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6"/>
          <p:cNvSpPr/>
          <p:nvPr/>
        </p:nvSpPr>
        <p:spPr>
          <a:xfrm>
            <a:off x="5281083" y="4080000"/>
            <a:ext cx="1488558" cy="893135"/>
          </a:xfrm>
          <a:prstGeom prst="cube">
            <a:avLst>
              <a:gd fmla="val 25000" name="adj"/>
            </a:avLst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pic>
        <p:nvPicPr>
          <p:cNvPr descr="Questions with solid fill" id="108" name="Google Shape;108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364660" y="2542291"/>
            <a:ext cx="1321404" cy="132140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 txBox="1"/>
          <p:nvPr/>
        </p:nvSpPr>
        <p:spPr>
          <a:xfrm>
            <a:off x="676274" y="1050895"/>
            <a:ext cx="8086725" cy="13895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Consequential decisions may need human validation</a:t>
            </a:r>
            <a:endParaRPr/>
          </a:p>
          <a:p>
            <a:pPr indent="-342900" lvl="0" marL="34290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Explaining the model may help us build better models</a:t>
            </a:r>
            <a:endParaRPr/>
          </a:p>
          <a:p>
            <a:pPr indent="-342900" lvl="0" marL="34290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Explainable models might engender more trust</a:t>
            </a:r>
            <a:endParaRPr/>
          </a:p>
        </p:txBody>
      </p:sp>
      <p:pic>
        <p:nvPicPr>
          <p:cNvPr descr="Arrow: Clockwise curve outline" id="110" name="Google Shape;110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392027" y="3363358"/>
            <a:ext cx="914400" cy="10296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row: Clockwise curve outline" id="111" name="Google Shape;111;p1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rot="10800000">
            <a:off x="6552059" y="3340212"/>
            <a:ext cx="914400" cy="10296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/>
        </p:nvSpPr>
        <p:spPr>
          <a:xfrm>
            <a:off x="621475" y="287814"/>
            <a:ext cx="9144000" cy="11263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What Is Model Interpretability?</a:t>
            </a:r>
            <a:endParaRPr/>
          </a:p>
        </p:txBody>
      </p:sp>
      <p:sp>
        <p:nvSpPr>
          <p:cNvPr id="117" name="Google Shape;117;p17"/>
          <p:cNvSpPr txBox="1"/>
          <p:nvPr>
            <p:ph idx="1" type="body"/>
          </p:nvPr>
        </p:nvSpPr>
        <p:spPr>
          <a:xfrm>
            <a:off x="8558465" y="1349357"/>
            <a:ext cx="3240509" cy="5153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b="1" lang="en-US" sz="2000"/>
              <a:t>Model interpretability:</a:t>
            </a:r>
            <a:endParaRPr/>
          </a:p>
          <a:p>
            <a:pPr indent="-228600" lvl="1" marL="685800" rtl="0" algn="l">
              <a:lnSpc>
                <a:spcPct val="114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“the degree to which a human can understand the cause of a decision” (Miller, 2017)</a:t>
            </a:r>
            <a:endParaRPr/>
          </a:p>
          <a:p>
            <a:pPr indent="-228600" lvl="0" marL="228600" rtl="0" algn="l">
              <a:lnSpc>
                <a:spcPct val="114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The higher the interpretability, the easier it is for someone to comprehend why a decision has been made </a:t>
            </a:r>
            <a:endParaRPr/>
          </a:p>
          <a:p>
            <a:pPr indent="0" lvl="0" marL="0" rtl="0" algn="l">
              <a:lnSpc>
                <a:spcPct val="114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4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  <p:cxnSp>
        <p:nvCxnSpPr>
          <p:cNvPr id="118" name="Google Shape;118;p17"/>
          <p:cNvCxnSpPr/>
          <p:nvPr/>
        </p:nvCxnSpPr>
        <p:spPr>
          <a:xfrm rot="10800000">
            <a:off x="1672390" y="2053689"/>
            <a:ext cx="8021" cy="38100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19" name="Google Shape;119;p17"/>
          <p:cNvCxnSpPr/>
          <p:nvPr/>
        </p:nvCxnSpPr>
        <p:spPr>
          <a:xfrm>
            <a:off x="1680411" y="5847347"/>
            <a:ext cx="6533147" cy="16342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20" name="Google Shape;120;p17"/>
          <p:cNvSpPr txBox="1"/>
          <p:nvPr/>
        </p:nvSpPr>
        <p:spPr>
          <a:xfrm>
            <a:off x="4435433" y="6133917"/>
            <a:ext cx="102310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Accuracy</a:t>
            </a:r>
            <a:endParaRPr/>
          </a:p>
        </p:txBody>
      </p:sp>
      <p:sp>
        <p:nvSpPr>
          <p:cNvPr id="121" name="Google Shape;121;p17"/>
          <p:cNvSpPr txBox="1"/>
          <p:nvPr/>
        </p:nvSpPr>
        <p:spPr>
          <a:xfrm>
            <a:off x="29602" y="3556971"/>
            <a:ext cx="159165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Interpretability</a:t>
            </a:r>
            <a:endParaRPr/>
          </a:p>
        </p:txBody>
      </p:sp>
      <p:sp>
        <p:nvSpPr>
          <p:cNvPr id="122" name="Google Shape;122;p17"/>
          <p:cNvSpPr txBox="1"/>
          <p:nvPr/>
        </p:nvSpPr>
        <p:spPr>
          <a:xfrm>
            <a:off x="6651251" y="6044795"/>
            <a:ext cx="10231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More accurate</a:t>
            </a:r>
            <a:endParaRPr/>
          </a:p>
        </p:txBody>
      </p:sp>
      <p:sp>
        <p:nvSpPr>
          <p:cNvPr id="123" name="Google Shape;123;p17"/>
          <p:cNvSpPr txBox="1"/>
          <p:nvPr/>
        </p:nvSpPr>
        <p:spPr>
          <a:xfrm>
            <a:off x="2460094" y="6044795"/>
            <a:ext cx="10231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Less accurate</a:t>
            </a:r>
            <a:endParaRPr/>
          </a:p>
        </p:txBody>
      </p:sp>
      <p:sp>
        <p:nvSpPr>
          <p:cNvPr id="124" name="Google Shape;124;p17"/>
          <p:cNvSpPr txBox="1"/>
          <p:nvPr/>
        </p:nvSpPr>
        <p:spPr>
          <a:xfrm>
            <a:off x="291690" y="5025238"/>
            <a:ext cx="1189172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Less interpretable</a:t>
            </a:r>
            <a:endParaRPr/>
          </a:p>
        </p:txBody>
      </p:sp>
      <p:sp>
        <p:nvSpPr>
          <p:cNvPr id="125" name="Google Shape;125;p17"/>
          <p:cNvSpPr txBox="1"/>
          <p:nvPr/>
        </p:nvSpPr>
        <p:spPr>
          <a:xfrm>
            <a:off x="291690" y="2359177"/>
            <a:ext cx="1189172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More interpretable</a:t>
            </a:r>
            <a:endParaRPr/>
          </a:p>
        </p:txBody>
      </p:sp>
      <p:sp>
        <p:nvSpPr>
          <p:cNvPr id="126" name="Google Shape;126;p17"/>
          <p:cNvSpPr/>
          <p:nvPr/>
        </p:nvSpPr>
        <p:spPr>
          <a:xfrm>
            <a:off x="2127377" y="2176172"/>
            <a:ext cx="216568" cy="190868"/>
          </a:xfrm>
          <a:prstGeom prst="ellipse">
            <a:avLst/>
          </a:prstGeom>
          <a:solidFill>
            <a:srgbClr val="2E75B5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17"/>
          <p:cNvSpPr txBox="1"/>
          <p:nvPr/>
        </p:nvSpPr>
        <p:spPr>
          <a:xfrm>
            <a:off x="5285875" y="1638190"/>
            <a:ext cx="3016894" cy="1015663"/>
          </a:xfrm>
          <a:prstGeom prst="rect">
            <a:avLst/>
          </a:prstGeom>
          <a:solidFill>
            <a:srgbClr val="2E75B5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High Interpretability Models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lang="en-US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Linear and smooth relationships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lang="en-US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Easy to compute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lang="en-US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Few observations okay</a:t>
            </a:r>
            <a:endParaRPr/>
          </a:p>
        </p:txBody>
      </p:sp>
      <p:sp>
        <p:nvSpPr>
          <p:cNvPr id="128" name="Google Shape;128;p17"/>
          <p:cNvSpPr txBox="1"/>
          <p:nvPr/>
        </p:nvSpPr>
        <p:spPr>
          <a:xfrm>
            <a:off x="5285875" y="2834959"/>
            <a:ext cx="3016894" cy="124649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Low Interpretability Models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lang="en-US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Non-linear relationships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lang="en-US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Non-smooth relationships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lang="en-US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Need many observations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lang="en-US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Long computation time</a:t>
            </a:r>
            <a:endParaRPr/>
          </a:p>
        </p:txBody>
      </p:sp>
      <p:sp>
        <p:nvSpPr>
          <p:cNvPr id="129" name="Google Shape;129;p17"/>
          <p:cNvSpPr txBox="1"/>
          <p:nvPr/>
        </p:nvSpPr>
        <p:spPr>
          <a:xfrm>
            <a:off x="2235661" y="1809941"/>
            <a:ext cx="1362581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Linear regression (OLS) </a:t>
            </a:r>
            <a:endParaRPr/>
          </a:p>
        </p:txBody>
      </p:sp>
      <p:sp>
        <p:nvSpPr>
          <p:cNvPr id="130" name="Google Shape;130;p17"/>
          <p:cNvSpPr/>
          <p:nvPr/>
        </p:nvSpPr>
        <p:spPr>
          <a:xfrm>
            <a:off x="2693619" y="3020084"/>
            <a:ext cx="216568" cy="190868"/>
          </a:xfrm>
          <a:prstGeom prst="ellipse">
            <a:avLst/>
          </a:prstGeom>
          <a:solidFill>
            <a:srgbClr val="2E75B5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7"/>
          <p:cNvSpPr txBox="1"/>
          <p:nvPr/>
        </p:nvSpPr>
        <p:spPr>
          <a:xfrm>
            <a:off x="2867191" y="2834959"/>
            <a:ext cx="136258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Decision Trees</a:t>
            </a:r>
            <a:endParaRPr/>
          </a:p>
        </p:txBody>
      </p:sp>
      <p:sp>
        <p:nvSpPr>
          <p:cNvPr id="132" name="Google Shape;132;p17"/>
          <p:cNvSpPr/>
          <p:nvPr/>
        </p:nvSpPr>
        <p:spPr>
          <a:xfrm>
            <a:off x="3592872" y="3879947"/>
            <a:ext cx="216568" cy="190868"/>
          </a:xfrm>
          <a:prstGeom prst="ellipse">
            <a:avLst/>
          </a:prstGeom>
          <a:solidFill>
            <a:srgbClr val="7030A0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7"/>
          <p:cNvSpPr txBox="1"/>
          <p:nvPr/>
        </p:nvSpPr>
        <p:spPr>
          <a:xfrm>
            <a:off x="3766444" y="3694822"/>
            <a:ext cx="136258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Random Forests</a:t>
            </a:r>
            <a:endParaRPr/>
          </a:p>
        </p:txBody>
      </p:sp>
      <p:sp>
        <p:nvSpPr>
          <p:cNvPr id="134" name="Google Shape;134;p17"/>
          <p:cNvSpPr/>
          <p:nvPr/>
        </p:nvSpPr>
        <p:spPr>
          <a:xfrm>
            <a:off x="5409763" y="4433231"/>
            <a:ext cx="216568" cy="190868"/>
          </a:xfrm>
          <a:prstGeom prst="ellipse">
            <a:avLst/>
          </a:prstGeom>
          <a:solidFill>
            <a:srgbClr val="7030A0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7"/>
          <p:cNvSpPr txBox="1"/>
          <p:nvPr/>
        </p:nvSpPr>
        <p:spPr>
          <a:xfrm>
            <a:off x="5583335" y="4248106"/>
            <a:ext cx="136258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Neural Networks</a:t>
            </a:r>
            <a:endParaRPr/>
          </a:p>
        </p:txBody>
      </p:sp>
      <p:sp>
        <p:nvSpPr>
          <p:cNvPr id="136" name="Google Shape;136;p17"/>
          <p:cNvSpPr/>
          <p:nvPr/>
        </p:nvSpPr>
        <p:spPr>
          <a:xfrm>
            <a:off x="6582110" y="5232851"/>
            <a:ext cx="216568" cy="190868"/>
          </a:xfrm>
          <a:prstGeom prst="ellipse">
            <a:avLst/>
          </a:prstGeom>
          <a:solidFill>
            <a:srgbClr val="7030A0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7"/>
          <p:cNvSpPr txBox="1"/>
          <p:nvPr/>
        </p:nvSpPr>
        <p:spPr>
          <a:xfrm>
            <a:off x="6755682" y="5047726"/>
            <a:ext cx="136258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Deep Neural Networks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/>
          <p:nvPr/>
        </p:nvSpPr>
        <p:spPr>
          <a:xfrm>
            <a:off x="621475" y="287814"/>
            <a:ext cx="9144000" cy="11263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Interpreting Linear Model Coefficients</a:t>
            </a:r>
            <a:endParaRPr/>
          </a:p>
        </p:txBody>
      </p:sp>
      <p:sp>
        <p:nvSpPr>
          <p:cNvPr id="143" name="Google Shape;143;p18"/>
          <p:cNvSpPr txBox="1"/>
          <p:nvPr>
            <p:ph idx="1" type="body"/>
          </p:nvPr>
        </p:nvSpPr>
        <p:spPr>
          <a:xfrm>
            <a:off x="738991" y="1254128"/>
            <a:ext cx="5160710" cy="5153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/>
              <a:t>Linear model are easy to interpret because the impact of any predictor is the same, regardless of the range of X that we consider</a:t>
            </a:r>
            <a:endParaRPr/>
          </a:p>
          <a:p>
            <a:pPr indent="-228600" lvl="0" marL="228600" rtl="0" algn="l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/>
              <a:t>This is not the case for non-linear models. </a:t>
            </a:r>
            <a:endParaRPr/>
          </a:p>
          <a:p>
            <a:pPr indent="-228600" lvl="0" marL="228600" rtl="0" algn="l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/>
              <a:t>For ensemble models the problem is all the more difficult because we have many models to consider, each of which may be different</a:t>
            </a:r>
            <a:endParaRPr/>
          </a:p>
          <a:p>
            <a:pPr indent="-228600" lvl="0" marL="228600" rtl="0" algn="l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/>
              <a:t>So how do we interpret non-linear ensemble models?</a:t>
            </a:r>
            <a:endParaRPr/>
          </a:p>
        </p:txBody>
      </p:sp>
      <p:sp>
        <p:nvSpPr>
          <p:cNvPr id="144" name="Google Shape;144;p18"/>
          <p:cNvSpPr txBox="1"/>
          <p:nvPr/>
        </p:nvSpPr>
        <p:spPr>
          <a:xfrm>
            <a:off x="6762447" y="1414130"/>
            <a:ext cx="4544566" cy="6658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45" name="Google Shape;145;p18"/>
          <p:cNvSpPr txBox="1"/>
          <p:nvPr/>
        </p:nvSpPr>
        <p:spPr>
          <a:xfrm>
            <a:off x="6531430" y="2386201"/>
            <a:ext cx="5012870" cy="6658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grpSp>
        <p:nvGrpSpPr>
          <p:cNvPr id="146" name="Google Shape;146;p18"/>
          <p:cNvGrpSpPr/>
          <p:nvPr/>
        </p:nvGrpSpPr>
        <p:grpSpPr>
          <a:xfrm>
            <a:off x="6090928" y="4231486"/>
            <a:ext cx="5113615" cy="2555214"/>
            <a:chOff x="6090928" y="4231486"/>
            <a:chExt cx="5113615" cy="2555214"/>
          </a:xfrm>
        </p:grpSpPr>
        <p:grpSp>
          <p:nvGrpSpPr>
            <p:cNvPr id="147" name="Google Shape;147;p18"/>
            <p:cNvGrpSpPr/>
            <p:nvPr/>
          </p:nvGrpSpPr>
          <p:grpSpPr>
            <a:xfrm>
              <a:off x="6090928" y="4325857"/>
              <a:ext cx="4725153" cy="2460843"/>
              <a:chOff x="4968088" y="2616938"/>
              <a:chExt cx="7380917" cy="4463567"/>
            </a:xfrm>
          </p:grpSpPr>
          <p:cxnSp>
            <p:nvCxnSpPr>
              <p:cNvPr id="148" name="Google Shape;148;p18"/>
              <p:cNvCxnSpPr/>
              <p:nvPr/>
            </p:nvCxnSpPr>
            <p:spPr>
              <a:xfrm rot="10800000">
                <a:off x="5807837" y="2616938"/>
                <a:ext cx="8021" cy="38100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miter lim="800000"/>
                <a:headEnd len="sm" w="sm" type="none"/>
                <a:tailEnd len="med" w="med" type="triangle"/>
              </a:ln>
            </p:spPr>
          </p:cxnSp>
          <p:cxnSp>
            <p:nvCxnSpPr>
              <p:cNvPr id="149" name="Google Shape;149;p18"/>
              <p:cNvCxnSpPr/>
              <p:nvPr/>
            </p:nvCxnSpPr>
            <p:spPr>
              <a:xfrm>
                <a:off x="5815858" y="6410596"/>
                <a:ext cx="6533147" cy="16343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miter lim="800000"/>
                <a:headEnd len="sm" w="sm" type="none"/>
                <a:tailEnd len="med" w="med" type="triangle"/>
              </a:ln>
            </p:spPr>
          </p:cxnSp>
          <p:sp>
            <p:nvSpPr>
              <p:cNvPr id="150" name="Google Shape;150;p18"/>
              <p:cNvSpPr txBox="1"/>
              <p:nvPr/>
            </p:nvSpPr>
            <p:spPr>
              <a:xfrm>
                <a:off x="8605705" y="6410597"/>
                <a:ext cx="719740" cy="66990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>
                    <a:latin typeface="Calibri"/>
                    <a:ea typeface="Calibri"/>
                    <a:cs typeface="Calibri"/>
                    <a:sym typeface="Calibri"/>
                  </a:rPr>
                  <a:t> </a:t>
                </a:r>
                <a:endParaRPr/>
              </a:p>
            </p:txBody>
          </p:sp>
          <p:sp>
            <p:nvSpPr>
              <p:cNvPr id="151" name="Google Shape;151;p18"/>
              <p:cNvSpPr txBox="1"/>
              <p:nvPr/>
            </p:nvSpPr>
            <p:spPr>
              <a:xfrm>
                <a:off x="4968088" y="4180238"/>
                <a:ext cx="376705" cy="6833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>
                    <a:latin typeface="Calibri"/>
                    <a:ea typeface="Calibri"/>
                    <a:cs typeface="Calibri"/>
                    <a:sym typeface="Calibri"/>
                  </a:rPr>
                  <a:t> </a:t>
                </a:r>
                <a:endParaRPr/>
              </a:p>
            </p:txBody>
          </p:sp>
        </p:grpSp>
        <p:sp>
          <p:nvSpPr>
            <p:cNvPr id="152" name="Google Shape;152;p18"/>
            <p:cNvSpPr/>
            <p:nvPr/>
          </p:nvSpPr>
          <p:spPr>
            <a:xfrm>
              <a:off x="9355773" y="4775151"/>
              <a:ext cx="75421" cy="66471"/>
            </a:xfrm>
            <a:prstGeom prst="ellipse">
              <a:avLst/>
            </a:prstGeom>
            <a:solidFill>
              <a:srgbClr val="2E75B5"/>
            </a:solidFill>
            <a:ln cap="flat" cmpd="sng" w="12700">
              <a:solidFill>
                <a:srgbClr val="42719B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8"/>
            <p:cNvSpPr/>
            <p:nvPr/>
          </p:nvSpPr>
          <p:spPr>
            <a:xfrm>
              <a:off x="9727764" y="4903636"/>
              <a:ext cx="75421" cy="66471"/>
            </a:xfrm>
            <a:prstGeom prst="ellipse">
              <a:avLst/>
            </a:prstGeom>
            <a:solidFill>
              <a:srgbClr val="2E75B5"/>
            </a:solidFill>
            <a:ln cap="flat" cmpd="sng" w="12700">
              <a:solidFill>
                <a:srgbClr val="42719B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8"/>
            <p:cNvSpPr/>
            <p:nvPr/>
          </p:nvSpPr>
          <p:spPr>
            <a:xfrm>
              <a:off x="8574638" y="5550630"/>
              <a:ext cx="75421" cy="66471"/>
            </a:xfrm>
            <a:prstGeom prst="ellipse">
              <a:avLst/>
            </a:prstGeom>
            <a:solidFill>
              <a:srgbClr val="2E75B5"/>
            </a:solidFill>
            <a:ln cap="flat" cmpd="sng" w="12700">
              <a:solidFill>
                <a:srgbClr val="42719B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8"/>
            <p:cNvSpPr/>
            <p:nvPr/>
          </p:nvSpPr>
          <p:spPr>
            <a:xfrm>
              <a:off x="7803720" y="5514128"/>
              <a:ext cx="75421" cy="66471"/>
            </a:xfrm>
            <a:prstGeom prst="ellipse">
              <a:avLst/>
            </a:prstGeom>
            <a:solidFill>
              <a:srgbClr val="2E75B5"/>
            </a:solidFill>
            <a:ln cap="flat" cmpd="sng" w="12700">
              <a:solidFill>
                <a:srgbClr val="42719B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8"/>
            <p:cNvSpPr/>
            <p:nvPr/>
          </p:nvSpPr>
          <p:spPr>
            <a:xfrm>
              <a:off x="8067579" y="6057044"/>
              <a:ext cx="75421" cy="66471"/>
            </a:xfrm>
            <a:prstGeom prst="ellipse">
              <a:avLst/>
            </a:prstGeom>
            <a:solidFill>
              <a:srgbClr val="2E75B5"/>
            </a:solidFill>
            <a:ln cap="flat" cmpd="sng" w="12700">
              <a:solidFill>
                <a:srgbClr val="42719B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8"/>
            <p:cNvSpPr/>
            <p:nvPr/>
          </p:nvSpPr>
          <p:spPr>
            <a:xfrm>
              <a:off x="9547129" y="5462762"/>
              <a:ext cx="75421" cy="66471"/>
            </a:xfrm>
            <a:prstGeom prst="ellipse">
              <a:avLst/>
            </a:prstGeom>
            <a:solidFill>
              <a:srgbClr val="2E75B5"/>
            </a:solidFill>
            <a:ln cap="flat" cmpd="sng" w="12700">
              <a:solidFill>
                <a:srgbClr val="42719B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58" name="Google Shape;158;p18"/>
            <p:cNvCxnSpPr/>
            <p:nvPr/>
          </p:nvCxnSpPr>
          <p:spPr>
            <a:xfrm flipH="1" rot="10800000">
              <a:off x="7086600" y="4419600"/>
              <a:ext cx="3397250" cy="1822450"/>
            </a:xfrm>
            <a:prstGeom prst="straightConnector1">
              <a:avLst/>
            </a:prstGeom>
            <a:noFill/>
            <a:ln cap="flat" cmpd="sng" w="9525">
              <a:solidFill>
                <a:srgbClr val="FF0000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159" name="Google Shape;159;p18"/>
            <p:cNvSpPr txBox="1"/>
            <p:nvPr/>
          </p:nvSpPr>
          <p:spPr>
            <a:xfrm>
              <a:off x="8880443" y="4231486"/>
              <a:ext cx="2324100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latin typeface="Calibri"/>
                  <a:ea typeface="Calibri"/>
                  <a:cs typeface="Calibri"/>
                  <a:sym typeface="Calibri"/>
                </a:rPr>
                <a:t> </a:t>
              </a:r>
              <a:endParaRPr/>
            </a:p>
          </p:txBody>
        </p:sp>
      </p:grpSp>
      <p:cxnSp>
        <p:nvCxnSpPr>
          <p:cNvPr id="160" name="Google Shape;160;p18"/>
          <p:cNvCxnSpPr/>
          <p:nvPr/>
        </p:nvCxnSpPr>
        <p:spPr>
          <a:xfrm rot="10800000">
            <a:off x="9281788" y="5090160"/>
            <a:ext cx="0" cy="1317859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61" name="Google Shape;161;p18"/>
          <p:cNvSpPr txBox="1"/>
          <p:nvPr/>
        </p:nvSpPr>
        <p:spPr>
          <a:xfrm>
            <a:off x="9070031" y="6423602"/>
            <a:ext cx="42351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cxnSp>
        <p:nvCxnSpPr>
          <p:cNvPr id="162" name="Google Shape;162;p18"/>
          <p:cNvCxnSpPr>
            <a:stCxn id="163" idx="0"/>
          </p:cNvCxnSpPr>
          <p:nvPr/>
        </p:nvCxnSpPr>
        <p:spPr>
          <a:xfrm rot="10800000">
            <a:off x="9702474" y="4848012"/>
            <a:ext cx="17700" cy="1574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63" name="Google Shape;163;p18"/>
          <p:cNvSpPr txBox="1"/>
          <p:nvPr/>
        </p:nvSpPr>
        <p:spPr>
          <a:xfrm>
            <a:off x="9508417" y="6422112"/>
            <a:ext cx="42351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cxnSp>
        <p:nvCxnSpPr>
          <p:cNvPr id="164" name="Google Shape;164;p18"/>
          <p:cNvCxnSpPr/>
          <p:nvPr/>
        </p:nvCxnSpPr>
        <p:spPr>
          <a:xfrm flipH="1" rot="10800000">
            <a:off x="6620933" y="5073332"/>
            <a:ext cx="2660855" cy="26833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165" name="Google Shape;165;p18"/>
          <p:cNvCxnSpPr/>
          <p:nvPr/>
        </p:nvCxnSpPr>
        <p:spPr>
          <a:xfrm>
            <a:off x="6628523" y="4837813"/>
            <a:ext cx="3073989" cy="13698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66" name="Google Shape;166;p18"/>
          <p:cNvSpPr txBox="1"/>
          <p:nvPr/>
        </p:nvSpPr>
        <p:spPr>
          <a:xfrm>
            <a:off x="5761227" y="4690954"/>
            <a:ext cx="9143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/>
          <p:nvPr/>
        </p:nvSpPr>
        <p:spPr>
          <a:xfrm>
            <a:off x="838200" y="174713"/>
            <a:ext cx="10906496" cy="11733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3600"/>
              <a:buFont typeface="Calibri"/>
              <a:buNone/>
            </a:pPr>
            <a:r>
              <a:rPr lang="en-US" sz="36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How Does a Computer Vision Model Detect Objects?</a:t>
            </a:r>
            <a:endParaRPr/>
          </a:p>
        </p:txBody>
      </p:sp>
      <p:sp>
        <p:nvSpPr>
          <p:cNvPr id="172" name="Google Shape;172;p19"/>
          <p:cNvSpPr txBox="1"/>
          <p:nvPr/>
        </p:nvSpPr>
        <p:spPr>
          <a:xfrm>
            <a:off x="1013609" y="5749203"/>
            <a:ext cx="10515600" cy="11087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2000"/>
              <a:buFont typeface="Calibri"/>
              <a:buNone/>
            </a:pPr>
            <a:r>
              <a:rPr lang="en-US" sz="2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Source: https://rocknrollnerd.github.io/ml/2015/05/27/leopard-sofa.html</a:t>
            </a:r>
            <a:endParaRPr sz="2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3" name="Google Shape;17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1951" y="1816924"/>
            <a:ext cx="5150149" cy="34633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98781" y="1816924"/>
            <a:ext cx="5191600" cy="34633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/>
          <p:nvPr/>
        </p:nvSpPr>
        <p:spPr>
          <a:xfrm>
            <a:off x="1013609" y="5749203"/>
            <a:ext cx="10515600" cy="11087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2000"/>
              <a:buFont typeface="Calibri"/>
              <a:buNone/>
            </a:pPr>
            <a:r>
              <a:rPr lang="en-US" sz="2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Source: https://rocknrollnerd.github.io/ml/2015/05/27/leopard-sofa.html</a:t>
            </a:r>
            <a:endParaRPr sz="2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0" name="Google Shape;18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1951" y="1816924"/>
            <a:ext cx="5150149" cy="34633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43420" y="2315689"/>
            <a:ext cx="4685789" cy="2181429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0"/>
          <p:cNvSpPr txBox="1"/>
          <p:nvPr/>
        </p:nvSpPr>
        <p:spPr>
          <a:xfrm>
            <a:off x="838200" y="174713"/>
            <a:ext cx="10906496" cy="11733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3600"/>
              <a:buFont typeface="Calibri"/>
              <a:buNone/>
            </a:pPr>
            <a:r>
              <a:rPr lang="en-US" sz="36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How Does a Computer Vision Model Detect Objects?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/>
        </p:nvSpPr>
        <p:spPr>
          <a:xfrm>
            <a:off x="1013609" y="5749203"/>
            <a:ext cx="10515600" cy="11087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2000"/>
              <a:buFont typeface="Calibri"/>
              <a:buNone/>
            </a:pPr>
            <a:r>
              <a:rPr lang="en-US" sz="2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Source: https://rocknrollnerd.github.io/ml/2015/05/27/leopard-sofa.html</a:t>
            </a:r>
            <a:endParaRPr sz="2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8" name="Google Shape;188;p21"/>
          <p:cNvPicPr preferRelativeResize="0"/>
          <p:nvPr/>
        </p:nvPicPr>
        <p:blipFill rotWithShape="1">
          <a:blip r:embed="rId3">
            <a:alphaModFix/>
          </a:blip>
          <a:srcRect b="0" l="0" r="61367" t="3043"/>
          <a:stretch/>
        </p:blipFill>
        <p:spPr>
          <a:xfrm>
            <a:off x="1013609" y="1614681"/>
            <a:ext cx="3867149" cy="4134522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1"/>
          <p:cNvSpPr txBox="1"/>
          <p:nvPr/>
        </p:nvSpPr>
        <p:spPr>
          <a:xfrm>
            <a:off x="838200" y="174713"/>
            <a:ext cx="10906496" cy="11733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sz="44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Well, What Will Happen Here?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/>
          <p:nvPr/>
        </p:nvSpPr>
        <p:spPr>
          <a:xfrm>
            <a:off x="1013609" y="5749203"/>
            <a:ext cx="10515600" cy="11087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2000"/>
              <a:buFont typeface="Calibri"/>
              <a:buNone/>
            </a:pPr>
            <a:r>
              <a:rPr lang="en-US" sz="20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Source: https://rocknrollnerd.github.io/ml/2015/05/27/leopard-sofa.html</a:t>
            </a:r>
            <a:endParaRPr sz="20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5" name="Google Shape;19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3609" y="1484915"/>
            <a:ext cx="10010068" cy="4264288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2"/>
          <p:cNvSpPr txBox="1"/>
          <p:nvPr/>
        </p:nvSpPr>
        <p:spPr>
          <a:xfrm>
            <a:off x="838200" y="174713"/>
            <a:ext cx="10906496" cy="11733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sz="44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Not Great, Bob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